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7" r:id="rId3"/>
    <p:sldId id="265" r:id="rId4"/>
    <p:sldId id="262" r:id="rId5"/>
    <p:sldId id="26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7" autoAdjust="0"/>
    <p:restoredTop sz="94638" autoAdjust="0"/>
  </p:normalViewPr>
  <p:slideViewPr>
    <p:cSldViewPr>
      <p:cViewPr>
        <p:scale>
          <a:sx n="70" d="100"/>
          <a:sy n="70" d="100"/>
        </p:scale>
        <p:origin x="-1860" y="-3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DC2BDF-6DE4-4F15-B8A3-CAB0518B9F83}" type="datetimeFigureOut">
              <a:rPr lang="en-US" smtClean="0"/>
              <a:pPr/>
              <a:t>1/15/2015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D073B5-7C2E-4DEC-B5B1-A40C55557D8C}" type="slidenum">
              <a:rPr lang="en-US" smtClean="0"/>
              <a:pPr/>
              <a:t>‹#›</a:t>
            </a:fld>
            <a:endParaRPr lang="en-US"/>
          </a:p>
        </p:txBody>
      </p:sp>
    </p:spTree>
    <p:extLst>
      <p:ext uri="{BB962C8B-B14F-4D97-AF65-F5344CB8AC3E}">
        <p14:creationId xmlns:p14="http://schemas.microsoft.com/office/powerpoint/2010/main" xmlns="" val="683290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D073B5-7C2E-4DEC-B5B1-A40C55557D8C}" type="slidenum">
              <a:rPr lang="en-US" smtClean="0"/>
              <a:pPr/>
              <a:t>3</a:t>
            </a:fld>
            <a:endParaRPr lang="en-US"/>
          </a:p>
        </p:txBody>
      </p:sp>
    </p:spTree>
    <p:extLst>
      <p:ext uri="{BB962C8B-B14F-4D97-AF65-F5344CB8AC3E}">
        <p14:creationId xmlns:p14="http://schemas.microsoft.com/office/powerpoint/2010/main" xmlns="" val="700860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E4F843-7AEF-4D84-B159-B49319480A2A}"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E4F843-7AEF-4D84-B159-B49319480A2A}" type="datetimeFigureOut">
              <a:rPr lang="en-US" smtClean="0"/>
              <a:pPr/>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E4F843-7AEF-4D84-B159-B49319480A2A}" type="datetimeFigureOut">
              <a:rPr lang="en-US" smtClean="0"/>
              <a:pPr/>
              <a:t>1/15/2015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E4F843-7AEF-4D84-B159-B49319480A2A}" type="datetimeFigureOut">
              <a:rPr lang="en-US" smtClean="0"/>
              <a:pPr/>
              <a:t>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E4F843-7AEF-4D84-B159-B49319480A2A}" type="datetimeFigureOut">
              <a:rPr lang="en-US" smtClean="0"/>
              <a:pPr/>
              <a:t>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4F843-7AEF-4D84-B159-B49319480A2A}" type="datetimeFigureOut">
              <a:rPr lang="en-US" smtClean="0"/>
              <a:pPr/>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4F843-7AEF-4D84-B159-B49319480A2A}" type="datetimeFigureOut">
              <a:rPr lang="en-US" smtClean="0"/>
              <a:pPr/>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E4F843-7AEF-4D84-B159-B49319480A2A}" type="datetimeFigureOut">
              <a:rPr lang="en-US" smtClean="0"/>
              <a:pPr/>
              <a:t>1/15/2015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6E2442-470B-4999-B0C0-7F28E8EC54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70025"/>
          </a:xfrm>
        </p:spPr>
        <p:txBody>
          <a:bodyPr/>
          <a:lstStyle/>
          <a:p>
            <a:r>
              <a:rPr lang="en-US" sz="2400" b="1" dirty="0" err="1" smtClean="0"/>
              <a:t>Glatiramer</a:t>
            </a:r>
            <a:r>
              <a:rPr lang="en-US" sz="2400" b="1" dirty="0" smtClean="0"/>
              <a:t> Acetate</a:t>
            </a:r>
            <a:r>
              <a:rPr lang="en-US" sz="2400" dirty="0" smtClean="0"/>
              <a:t> </a:t>
            </a:r>
            <a:r>
              <a:rPr lang="en-US" sz="2400" b="1" dirty="0" smtClean="0"/>
              <a:t>(</a:t>
            </a:r>
            <a:r>
              <a:rPr lang="en-US" sz="2400" b="1" dirty="0" smtClean="0"/>
              <a:t>DB05259)</a:t>
            </a:r>
            <a:r>
              <a:rPr lang="en-US" dirty="0" smtClean="0"/>
              <a:t/>
            </a:r>
            <a:br>
              <a:rPr lang="en-US" dirty="0" smtClean="0"/>
            </a:br>
            <a:r>
              <a:rPr lang="en-US" sz="2000" b="1" dirty="0" smtClean="0"/>
              <a:t>Approved and Investigational Drug</a:t>
            </a:r>
            <a:endParaRPr lang="en-US" sz="2000" b="1" dirty="0"/>
          </a:p>
        </p:txBody>
      </p:sp>
      <p:sp>
        <p:nvSpPr>
          <p:cNvPr id="3" name="Subtitle 2"/>
          <p:cNvSpPr>
            <a:spLocks noGrp="1"/>
          </p:cNvSpPr>
          <p:nvPr>
            <p:ph type="subTitle" idx="1"/>
          </p:nvPr>
        </p:nvSpPr>
        <p:spPr>
          <a:xfrm>
            <a:off x="457200" y="1219200"/>
            <a:ext cx="8305800" cy="4495800"/>
          </a:xfrm>
        </p:spPr>
        <p:txBody>
          <a:bodyPr/>
          <a:lstStyle/>
          <a:p>
            <a:pPr algn="l"/>
            <a:r>
              <a:rPr lang="en-US" sz="1800" dirty="0" smtClean="0">
                <a:solidFill>
                  <a:srgbClr val="000000"/>
                </a:solidFill>
              </a:rPr>
              <a:t>Chemical Formula: </a:t>
            </a:r>
            <a:r>
              <a:rPr lang="en-US" sz="1800" dirty="0" smtClean="0">
                <a:solidFill>
                  <a:srgbClr val="000000"/>
                </a:solidFill>
              </a:rPr>
              <a:t>C</a:t>
            </a:r>
            <a:r>
              <a:rPr lang="en-US" sz="1800" baseline="-25000" dirty="0" smtClean="0">
                <a:solidFill>
                  <a:srgbClr val="000000"/>
                </a:solidFill>
              </a:rPr>
              <a:t>254</a:t>
            </a:r>
            <a:r>
              <a:rPr lang="en-US" sz="1800" dirty="0" smtClean="0">
                <a:solidFill>
                  <a:srgbClr val="000000"/>
                </a:solidFill>
              </a:rPr>
              <a:t>H</a:t>
            </a:r>
            <a:r>
              <a:rPr lang="en-US" sz="1800" baseline="-25000" dirty="0" smtClean="0">
                <a:solidFill>
                  <a:srgbClr val="000000"/>
                </a:solidFill>
              </a:rPr>
              <a:t>422</a:t>
            </a:r>
            <a:r>
              <a:rPr lang="en-US" sz="1800" dirty="0" smtClean="0">
                <a:solidFill>
                  <a:srgbClr val="000000"/>
                </a:solidFill>
              </a:rPr>
              <a:t>N</a:t>
            </a:r>
            <a:r>
              <a:rPr lang="en-US" sz="1800" baseline="-25000" dirty="0" smtClean="0">
                <a:solidFill>
                  <a:srgbClr val="000000"/>
                </a:solidFill>
              </a:rPr>
              <a:t>70</a:t>
            </a:r>
            <a:r>
              <a:rPr lang="en-US" sz="1800" dirty="0" smtClean="0">
                <a:solidFill>
                  <a:srgbClr val="000000"/>
                </a:solidFill>
              </a:rPr>
              <a:t>O</a:t>
            </a:r>
            <a:r>
              <a:rPr lang="en-US" sz="1800" baseline="-25000" dirty="0" smtClean="0">
                <a:solidFill>
                  <a:srgbClr val="000000"/>
                </a:solidFill>
              </a:rPr>
              <a:t>72</a:t>
            </a:r>
            <a:endParaRPr lang="en-US" sz="1800" dirty="0" smtClean="0">
              <a:solidFill>
                <a:srgbClr val="000000"/>
              </a:solidFill>
            </a:endParaRPr>
          </a:p>
          <a:p>
            <a:pPr algn="l"/>
            <a:r>
              <a:rPr lang="en-US" sz="1800" dirty="0" smtClean="0">
                <a:solidFill>
                  <a:srgbClr val="000000"/>
                </a:solidFill>
              </a:rPr>
              <a:t>Molecular </a:t>
            </a:r>
            <a:r>
              <a:rPr lang="en-US" sz="1800" dirty="0">
                <a:solidFill>
                  <a:srgbClr val="000000"/>
                </a:solidFill>
              </a:rPr>
              <a:t>Weight</a:t>
            </a:r>
            <a:r>
              <a:rPr lang="en-US" sz="1800" dirty="0" smtClean="0">
                <a:solidFill>
                  <a:srgbClr val="000000"/>
                </a:solidFill>
              </a:rPr>
              <a:t>: </a:t>
            </a:r>
            <a:r>
              <a:rPr lang="en-US" sz="1800" dirty="0" smtClean="0">
                <a:solidFill>
                  <a:srgbClr val="000000"/>
                </a:solidFill>
              </a:rPr>
              <a:t>5000-9000</a:t>
            </a:r>
            <a:endParaRPr lang="en-US" sz="1800" dirty="0" smtClean="0">
              <a:solidFill>
                <a:srgbClr val="000000"/>
              </a:solidFill>
            </a:endParaRPr>
          </a:p>
          <a:p>
            <a:pPr algn="just"/>
            <a:r>
              <a:rPr lang="en-US" sz="1800" dirty="0" err="1" smtClean="0">
                <a:solidFill>
                  <a:schemeClr val="tx1"/>
                </a:solidFill>
              </a:rPr>
              <a:t>Glatiramer</a:t>
            </a:r>
            <a:r>
              <a:rPr lang="en-US" sz="1800" dirty="0" smtClean="0">
                <a:solidFill>
                  <a:schemeClr val="tx1"/>
                </a:solidFill>
              </a:rPr>
              <a:t> </a:t>
            </a:r>
            <a:r>
              <a:rPr lang="en-US" sz="1800" dirty="0" smtClean="0">
                <a:solidFill>
                  <a:schemeClr val="tx1"/>
                </a:solidFill>
              </a:rPr>
              <a:t>acetate consists of the acetate salts of synthetic polypeptides, containing four naturally occurring amino acids: L-</a:t>
            </a:r>
            <a:r>
              <a:rPr lang="en-US" sz="1800" dirty="0" err="1" smtClean="0">
                <a:solidFill>
                  <a:schemeClr val="tx1"/>
                </a:solidFill>
              </a:rPr>
              <a:t>glutamic</a:t>
            </a:r>
            <a:r>
              <a:rPr lang="en-US" sz="1800" dirty="0" smtClean="0">
                <a:solidFill>
                  <a:schemeClr val="tx1"/>
                </a:solidFill>
              </a:rPr>
              <a:t> acid, L-</a:t>
            </a:r>
            <a:r>
              <a:rPr lang="en-US" sz="1800" dirty="0" err="1" smtClean="0">
                <a:solidFill>
                  <a:schemeClr val="tx1"/>
                </a:solidFill>
              </a:rPr>
              <a:t>alanine</a:t>
            </a:r>
            <a:r>
              <a:rPr lang="en-US" sz="1800" dirty="0" smtClean="0">
                <a:solidFill>
                  <a:schemeClr val="tx1"/>
                </a:solidFill>
              </a:rPr>
              <a:t>, L-tyrosine, and L-lysine with an average molar fraction of 0.141, 0.427, 0.095, and 0.338, respectively. The average molecular weight of </a:t>
            </a:r>
            <a:r>
              <a:rPr lang="en-US" sz="1800" dirty="0" err="1" smtClean="0">
                <a:solidFill>
                  <a:schemeClr val="tx1"/>
                </a:solidFill>
              </a:rPr>
              <a:t>glatiramer</a:t>
            </a:r>
            <a:r>
              <a:rPr lang="en-US" sz="1800" dirty="0" smtClean="0">
                <a:solidFill>
                  <a:schemeClr val="tx1"/>
                </a:solidFill>
              </a:rPr>
              <a:t> acetate is 5,000-9,000 </a:t>
            </a:r>
            <a:r>
              <a:rPr lang="en-US" sz="1800" dirty="0" err="1" smtClean="0">
                <a:solidFill>
                  <a:schemeClr val="tx1"/>
                </a:solidFill>
              </a:rPr>
              <a:t>daltons</a:t>
            </a:r>
            <a:r>
              <a:rPr lang="en-US" sz="1800" dirty="0" smtClean="0">
                <a:solidFill>
                  <a:schemeClr val="tx1"/>
                </a:solidFill>
              </a:rPr>
              <a:t>.  It is an </a:t>
            </a:r>
            <a:r>
              <a:rPr lang="en-US" sz="1800" dirty="0" err="1" smtClean="0">
                <a:solidFill>
                  <a:schemeClr val="tx1"/>
                </a:solidFill>
              </a:rPr>
              <a:t>immunomodulator</a:t>
            </a:r>
            <a:r>
              <a:rPr lang="en-US" sz="1800" dirty="0" smtClean="0">
                <a:solidFill>
                  <a:schemeClr val="tx1"/>
                </a:solidFill>
              </a:rPr>
              <a:t>, licensed in much of the world for reduced frequency of relapses in relapsing-remitting multiple sclerosis</a:t>
            </a:r>
            <a:endParaRPr lang="en-US" dirty="0" smtClean="0">
              <a:solidFill>
                <a:srgbClr val="000000"/>
              </a:solidFill>
            </a:endParaRPr>
          </a:p>
        </p:txBody>
      </p:sp>
      <p:sp>
        <p:nvSpPr>
          <p:cNvPr id="4" name="Title 1"/>
          <p:cNvSpPr txBox="1">
            <a:spLocks/>
          </p:cNvSpPr>
          <p:nvPr/>
        </p:nvSpPr>
        <p:spPr>
          <a:xfrm>
            <a:off x="381000" y="3505200"/>
            <a:ext cx="3200400" cy="41116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Indication/Usage</a:t>
            </a:r>
            <a:endParaRPr kumimoji="0" lang="en-US" sz="1800" b="1"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txBox="1">
            <a:spLocks/>
          </p:cNvSpPr>
          <p:nvPr/>
        </p:nvSpPr>
        <p:spPr>
          <a:xfrm>
            <a:off x="381000" y="3840162"/>
            <a:ext cx="8229600" cy="274638"/>
          </a:xfrm>
          <a:prstGeom prst="rect">
            <a:avLst/>
          </a:prstGeom>
        </p:spPr>
        <p:txBody>
          <a:bodyPr vert="horz" lIns="91440" tIns="45720" rIns="91440" bIns="45720" rtlCol="0">
            <a:noAutofit/>
          </a:bodyPr>
          <a:lstStyle/>
          <a:p>
            <a:pPr lvl="0">
              <a:spcBef>
                <a:spcPct val="20000"/>
              </a:spcBef>
              <a:defRPr/>
            </a:pPr>
            <a:r>
              <a:rPr lang="en-US" sz="1500" dirty="0" smtClean="0"/>
              <a:t>For reduction of the frequency of relapses in patients with Relapsing-Remitting Multiple Sclerosis.</a:t>
            </a:r>
            <a:endParaRPr kumimoji="0" lang="en-US" sz="1500" b="0" i="0" u="none" strike="noStrike" kern="1200" cap="none" spc="0" normalizeH="0" baseline="0" noProof="0" dirty="0">
              <a:ln>
                <a:noFill/>
              </a:ln>
              <a:effectLst/>
              <a:uLnTx/>
              <a:uFillTx/>
              <a:latin typeface="+mn-lt"/>
              <a:ea typeface="+mn-ea"/>
              <a:cs typeface="+mn-cs"/>
            </a:endParaRPr>
          </a:p>
        </p:txBody>
      </p:sp>
      <p:sp>
        <p:nvSpPr>
          <p:cNvPr id="6" name="Title 1"/>
          <p:cNvSpPr txBox="1">
            <a:spLocks/>
          </p:cNvSpPr>
          <p:nvPr/>
        </p:nvSpPr>
        <p:spPr>
          <a:xfrm>
            <a:off x="381000" y="4084638"/>
            <a:ext cx="3200400" cy="41116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err="1" smtClean="0">
                <a:ln>
                  <a:noFill/>
                </a:ln>
                <a:solidFill>
                  <a:schemeClr val="tx1"/>
                </a:solidFill>
                <a:effectLst/>
                <a:uLnTx/>
                <a:uFillTx/>
                <a:latin typeface="+mj-lt"/>
                <a:ea typeface="+mj-ea"/>
                <a:cs typeface="+mj-cs"/>
              </a:rPr>
              <a:t>Pharmacodynamics</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381000" y="4419600"/>
            <a:ext cx="8229600" cy="533400"/>
          </a:xfrm>
          <a:prstGeom prst="rect">
            <a:avLst/>
          </a:prstGeom>
        </p:spPr>
        <p:txBody>
          <a:bodyPr vert="horz" lIns="91440" tIns="45720" rIns="91440" bIns="45720" rtlCol="0">
            <a:noAutofit/>
          </a:bodyPr>
          <a:lstStyle/>
          <a:p>
            <a:pPr algn="just">
              <a:spcBef>
                <a:spcPct val="20000"/>
              </a:spcBef>
            </a:pPr>
            <a:r>
              <a:rPr lang="en-US" sz="1500" dirty="0" err="1" smtClean="0"/>
              <a:t>Glatiramer</a:t>
            </a:r>
            <a:r>
              <a:rPr lang="en-US" sz="1500" dirty="0" smtClean="0"/>
              <a:t> acetate was originally designed to mimic a protein in myelin, called myelin basic protein, with the intention of inducing EAE (an animal model of MS). Quite to the contrary, it was found to suppress the disease and as a result came to be trialed in human MS. There is some evidence that </a:t>
            </a:r>
            <a:r>
              <a:rPr lang="en-US" sz="1500" dirty="0" err="1" smtClean="0"/>
              <a:t>Glatiramer</a:t>
            </a:r>
            <a:r>
              <a:rPr lang="en-US" sz="1500" dirty="0" smtClean="0"/>
              <a:t> acetate converts the body's immune response from a Th1 type to a Th2 one, promotes suppressor T cells or acts as an altered peptide </a:t>
            </a:r>
            <a:r>
              <a:rPr lang="en-US" sz="1500" dirty="0" err="1" smtClean="0"/>
              <a:t>ligand</a:t>
            </a:r>
            <a:r>
              <a:rPr lang="en-US" sz="1500" dirty="0" smtClean="0"/>
              <a:t>. Studies in animals and in vitro systems suggest that upon its administration, </a:t>
            </a:r>
            <a:r>
              <a:rPr lang="en-US" sz="1500" dirty="0" err="1" smtClean="0"/>
              <a:t>glatiramer</a:t>
            </a:r>
            <a:r>
              <a:rPr lang="en-US" sz="1500" dirty="0" smtClean="0"/>
              <a:t> acetate-specific suppressor T-cells are induced and activated in the periphery. Some fraction of the injected material, either intact or partially hydrolyzed, is presumed to enter the lymphatic circulation, enabling it to reach regional lymph nodes, and some may enter the systemic circulation intact.</a:t>
            </a:r>
            <a:endParaRPr lang="en-US" sz="15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81000" y="228600"/>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Mechanism</a:t>
            </a:r>
            <a:r>
              <a:rPr kumimoji="0" lang="en-US" sz="1800" b="1" i="0" u="none" strike="noStrike" kern="1200" cap="none" spc="0" normalizeH="0" noProof="0" dirty="0" smtClean="0">
                <a:ln>
                  <a:noFill/>
                </a:ln>
                <a:solidFill>
                  <a:schemeClr val="tx1"/>
                </a:solidFill>
                <a:effectLst/>
                <a:uLnTx/>
                <a:uFillTx/>
                <a:latin typeface="+mj-lt"/>
                <a:ea typeface="+mj-ea"/>
                <a:cs typeface="+mj-cs"/>
              </a:rPr>
              <a:t> of Action   </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Content Placeholder 2"/>
          <p:cNvSpPr txBox="1">
            <a:spLocks/>
          </p:cNvSpPr>
          <p:nvPr/>
        </p:nvSpPr>
        <p:spPr>
          <a:xfrm>
            <a:off x="381000" y="533400"/>
            <a:ext cx="8229600" cy="1874838"/>
          </a:xfrm>
          <a:prstGeom prst="rect">
            <a:avLst/>
          </a:prstGeom>
        </p:spPr>
        <p:txBody>
          <a:bodyPr vert="horz" lIns="91440" tIns="45720" rIns="91440" bIns="45720" rtlCol="0">
            <a:noAutofit/>
          </a:bodyPr>
          <a:lstStyle/>
          <a:p>
            <a:pPr algn="just">
              <a:spcBef>
                <a:spcPct val="20000"/>
              </a:spcBef>
            </a:pPr>
            <a:r>
              <a:rPr lang="en-US" sz="1500" dirty="0" err="1" smtClean="0"/>
              <a:t>Glatiramer</a:t>
            </a:r>
            <a:r>
              <a:rPr lang="en-US" sz="1500" dirty="0" smtClean="0"/>
              <a:t> acetate (GA) exhibits strong and promiscuous binding to MHC molecules (HLA DRB1* variants) and consequent competition with various myelin antigens for their presentation to T cells. A further aspect of its action is potent induction of specific suppressor cells of the T helper 2 (Th2) type that migrate to the brain and lead to in situ bystander suppression. Furthermore, the GA-specific cells in the brain express the anti-inflammatory cytokines IL-10 and transforming growth factor beta, in addition to brain-derived </a:t>
            </a:r>
            <a:r>
              <a:rPr lang="en-US" sz="1500" dirty="0" err="1" smtClean="0"/>
              <a:t>neurotrophic</a:t>
            </a:r>
            <a:r>
              <a:rPr lang="en-US" sz="1500" dirty="0" smtClean="0"/>
              <a:t> factor, whereas they do not express the inflammatory cytokine IFN-gamma. Recent evidence also suggests that </a:t>
            </a:r>
            <a:r>
              <a:rPr lang="en-US" sz="1500" dirty="0" err="1" smtClean="0"/>
              <a:t>Glatiramer</a:t>
            </a:r>
            <a:r>
              <a:rPr lang="en-US" sz="1500" dirty="0" smtClean="0"/>
              <a:t> acetate directly inhibits </a:t>
            </a:r>
            <a:r>
              <a:rPr lang="en-US" sz="1500" dirty="0" err="1" smtClean="0"/>
              <a:t>dendritic</a:t>
            </a:r>
            <a:r>
              <a:rPr lang="en-US" sz="1500" dirty="0" smtClean="0"/>
              <a:t> cells and </a:t>
            </a:r>
            <a:r>
              <a:rPr lang="en-US" sz="1500" dirty="0" err="1" smtClean="0"/>
              <a:t>monocytes</a:t>
            </a:r>
            <a:r>
              <a:rPr lang="en-US" sz="1500" dirty="0" smtClean="0"/>
              <a:t> - both of which are circulating antigen presenting cells.</a:t>
            </a:r>
            <a:endParaRPr lang="en-US" sz="1500" dirty="0" smtClean="0"/>
          </a:p>
        </p:txBody>
      </p:sp>
      <p:sp>
        <p:nvSpPr>
          <p:cNvPr id="6" name="Title 1"/>
          <p:cNvSpPr txBox="1">
            <a:spLocks/>
          </p:cNvSpPr>
          <p:nvPr/>
        </p:nvSpPr>
        <p:spPr>
          <a:xfrm>
            <a:off x="381000" y="2484438"/>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Toxicity</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381000" y="2849562"/>
            <a:ext cx="8229600" cy="503238"/>
          </a:xfrm>
          <a:prstGeom prst="rect">
            <a:avLst/>
          </a:prstGeom>
        </p:spPr>
        <p:txBody>
          <a:bodyPr vert="horz" lIns="91440" tIns="45720" rIns="91440" bIns="45720" rtlCol="0">
            <a:noAutofit/>
          </a:bodyPr>
          <a:lstStyle/>
          <a:p>
            <a:pPr algn="just">
              <a:spcBef>
                <a:spcPct val="20000"/>
              </a:spcBef>
            </a:pPr>
            <a:r>
              <a:rPr lang="en-US" sz="1500" dirty="0" smtClean="0"/>
              <a:t>Adverse reactions include injection site reactions, vasodilatation, chest pain, asthenia, infection, pain, nausea, </a:t>
            </a:r>
            <a:r>
              <a:rPr lang="en-US" sz="1500" dirty="0" err="1" smtClean="0"/>
              <a:t>arthralgia</a:t>
            </a:r>
            <a:r>
              <a:rPr lang="en-US" sz="1500" dirty="0" smtClean="0"/>
              <a:t>, anxiety, and </a:t>
            </a:r>
            <a:r>
              <a:rPr lang="en-US" sz="1500" dirty="0" err="1" smtClean="0"/>
              <a:t>hypertonia</a:t>
            </a:r>
            <a:r>
              <a:rPr lang="en-US" sz="1500" dirty="0" smtClean="0"/>
              <a:t>.</a:t>
            </a:r>
            <a:endParaRPr lang="en-US" sz="1500" dirty="0" smtClean="0"/>
          </a:p>
        </p:txBody>
      </p:sp>
      <p:sp>
        <p:nvSpPr>
          <p:cNvPr id="8" name="Title 1"/>
          <p:cNvSpPr txBox="1">
            <a:spLocks/>
          </p:cNvSpPr>
          <p:nvPr/>
        </p:nvSpPr>
        <p:spPr>
          <a:xfrm>
            <a:off x="381000" y="3322638"/>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Metabolism</a:t>
            </a:r>
          </a:p>
        </p:txBody>
      </p:sp>
      <p:sp>
        <p:nvSpPr>
          <p:cNvPr id="9" name="Content Placeholder 2"/>
          <p:cNvSpPr txBox="1">
            <a:spLocks/>
          </p:cNvSpPr>
          <p:nvPr/>
        </p:nvSpPr>
        <p:spPr>
          <a:xfrm>
            <a:off x="381000" y="3687762"/>
            <a:ext cx="8229600" cy="274638"/>
          </a:xfrm>
          <a:prstGeom prst="rect">
            <a:avLst/>
          </a:prstGeom>
        </p:spPr>
        <p:txBody>
          <a:bodyPr vert="horz" lIns="91440" tIns="45720" rIns="91440" bIns="45720" rtlCol="0">
            <a:noAutofit/>
          </a:bodyPr>
          <a:lstStyle/>
          <a:p>
            <a:pPr algn="just">
              <a:spcBef>
                <a:spcPct val="20000"/>
              </a:spcBef>
            </a:pPr>
            <a:r>
              <a:rPr lang="en-US" sz="1500" dirty="0" smtClean="0"/>
              <a:t>Hydrolyzed by proteases</a:t>
            </a:r>
            <a:endParaRPr lang="en-US" sz="1500" dirty="0" smtClean="0"/>
          </a:p>
        </p:txBody>
      </p:sp>
      <p:sp>
        <p:nvSpPr>
          <p:cNvPr id="10" name="Title 1"/>
          <p:cNvSpPr txBox="1">
            <a:spLocks/>
          </p:cNvSpPr>
          <p:nvPr/>
        </p:nvSpPr>
        <p:spPr>
          <a:xfrm>
            <a:off x="381000" y="3932238"/>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Targets</a:t>
            </a:r>
            <a:r>
              <a:rPr kumimoji="0" lang="en-US" sz="1800" b="1" i="0" u="none" strike="noStrike" kern="1200" cap="none" spc="0" normalizeH="0" noProof="0" dirty="0" smtClean="0">
                <a:ln>
                  <a:noFill/>
                </a:ln>
                <a:solidFill>
                  <a:schemeClr val="tx1"/>
                </a:solidFill>
                <a:effectLst/>
                <a:uLnTx/>
                <a:uFillTx/>
                <a:latin typeface="+mj-lt"/>
                <a:ea typeface="+mj-ea"/>
                <a:cs typeface="+mj-cs"/>
              </a:rPr>
              <a:t> </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1" name="Content Placeholder 2"/>
          <p:cNvSpPr txBox="1">
            <a:spLocks/>
          </p:cNvSpPr>
          <p:nvPr/>
        </p:nvSpPr>
        <p:spPr>
          <a:xfrm>
            <a:off x="381000" y="4343400"/>
            <a:ext cx="8229600" cy="381000"/>
          </a:xfrm>
          <a:prstGeom prst="rect">
            <a:avLst/>
          </a:prstGeom>
        </p:spPr>
        <p:txBody>
          <a:bodyPr vert="horz" lIns="91440" tIns="45720" rIns="91440" bIns="45720" rtlCol="0">
            <a:noAutofit/>
          </a:bodyPr>
          <a:lstStyle/>
          <a:p>
            <a:pPr algn="just">
              <a:spcBef>
                <a:spcPct val="20000"/>
              </a:spcBef>
            </a:pPr>
            <a:r>
              <a:rPr lang="en-US" sz="1500" dirty="0" smtClean="0"/>
              <a:t>HLA class II </a:t>
            </a:r>
            <a:r>
              <a:rPr lang="en-US" sz="1500" dirty="0" err="1" smtClean="0"/>
              <a:t>histocompatibility</a:t>
            </a:r>
            <a:r>
              <a:rPr lang="en-US" sz="1500" dirty="0" smtClean="0"/>
              <a:t> antigen, DRB1-1 beta chain</a:t>
            </a:r>
            <a:endParaRPr lang="en-US" sz="15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txBox="1">
            <a:spLocks/>
          </p:cNvSpPr>
          <p:nvPr/>
        </p:nvSpPr>
        <p:spPr>
          <a:xfrm>
            <a:off x="381000" y="228600"/>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General References</a:t>
            </a:r>
          </a:p>
        </p:txBody>
      </p:sp>
      <p:sp>
        <p:nvSpPr>
          <p:cNvPr id="21" name="Content Placeholder 2"/>
          <p:cNvSpPr txBox="1">
            <a:spLocks/>
          </p:cNvSpPr>
          <p:nvPr/>
        </p:nvSpPr>
        <p:spPr>
          <a:xfrm>
            <a:off x="457200" y="533400"/>
            <a:ext cx="8229600" cy="2667000"/>
          </a:xfrm>
          <a:prstGeom prst="rect">
            <a:avLst/>
          </a:prstGeom>
        </p:spPr>
        <p:txBody>
          <a:bodyPr vert="horz" lIns="91440" tIns="45720" rIns="91440" bIns="45720" rtlCol="0">
            <a:noAutofit/>
          </a:bodyPr>
          <a:lstStyle/>
          <a:p>
            <a:pPr algn="just">
              <a:buFont typeface="Arial" pitchFamily="34" charset="0"/>
              <a:buChar char="•"/>
            </a:pPr>
            <a:r>
              <a:rPr lang="en-US" sz="1500" dirty="0" smtClean="0"/>
              <a:t>Weber </a:t>
            </a:r>
            <a:r>
              <a:rPr lang="en-US" sz="1500" dirty="0" smtClean="0"/>
              <a:t>MS, </a:t>
            </a:r>
            <a:r>
              <a:rPr lang="en-US" sz="1500" dirty="0" err="1" smtClean="0"/>
              <a:t>Hohlfeld</a:t>
            </a:r>
            <a:r>
              <a:rPr lang="en-US" sz="1500" dirty="0" smtClean="0"/>
              <a:t> R, </a:t>
            </a:r>
            <a:r>
              <a:rPr lang="en-US" sz="1500" dirty="0" err="1" smtClean="0"/>
              <a:t>Zamvil</a:t>
            </a:r>
            <a:r>
              <a:rPr lang="en-US" sz="1500" dirty="0" smtClean="0"/>
              <a:t> SS: Mechanism of action of </a:t>
            </a:r>
            <a:r>
              <a:rPr lang="en-US" sz="1500" dirty="0" err="1" smtClean="0"/>
              <a:t>glatiramer</a:t>
            </a:r>
            <a:r>
              <a:rPr lang="en-US" sz="1500" dirty="0" smtClean="0"/>
              <a:t> acetate in treatment of multiple sclerosis. </a:t>
            </a:r>
            <a:r>
              <a:rPr lang="en-US" sz="1500" dirty="0" err="1" smtClean="0"/>
              <a:t>Neurotherapeutics</a:t>
            </a:r>
            <a:r>
              <a:rPr lang="en-US" sz="1500" dirty="0" smtClean="0"/>
              <a:t>. 2007 Oct;4(4):647-53. </a:t>
            </a:r>
            <a:endParaRPr lang="en-US" sz="1500" dirty="0" smtClean="0"/>
          </a:p>
          <a:p>
            <a:pPr algn="just"/>
            <a:r>
              <a:rPr lang="en-US" sz="1500" dirty="0" smtClean="0"/>
              <a:t>"</a:t>
            </a:r>
            <a:r>
              <a:rPr lang="en-US" sz="1500" dirty="0" err="1" smtClean="0"/>
              <a:t>Pubmed</a:t>
            </a:r>
            <a:r>
              <a:rPr lang="en-US" sz="1500" dirty="0" smtClean="0"/>
              <a:t>":http://</a:t>
            </a:r>
            <a:r>
              <a:rPr lang="en-US" sz="1500" dirty="0" smtClean="0"/>
              <a:t>www.ncbi.nlm.nih.gov/pubmed/17920545</a:t>
            </a:r>
          </a:p>
          <a:p>
            <a:pPr algn="just">
              <a:buFont typeface="Arial" pitchFamily="34" charset="0"/>
              <a:buChar char="•"/>
            </a:pPr>
            <a:r>
              <a:rPr lang="en-US" sz="1500" dirty="0" err="1" smtClean="0"/>
              <a:t>Arnon</a:t>
            </a:r>
            <a:r>
              <a:rPr lang="en-US" sz="1500" dirty="0" smtClean="0"/>
              <a:t> </a:t>
            </a:r>
            <a:r>
              <a:rPr lang="en-US" sz="1500" dirty="0" smtClean="0"/>
              <a:t>R, </a:t>
            </a:r>
            <a:r>
              <a:rPr lang="en-US" sz="1500" dirty="0" err="1" smtClean="0"/>
              <a:t>Aharoni</a:t>
            </a:r>
            <a:r>
              <a:rPr lang="en-US" sz="1500" dirty="0" smtClean="0"/>
              <a:t> R: Mechanism of action of </a:t>
            </a:r>
            <a:r>
              <a:rPr lang="en-US" sz="1500" dirty="0" err="1" smtClean="0"/>
              <a:t>glatiramer</a:t>
            </a:r>
            <a:r>
              <a:rPr lang="en-US" sz="1500" dirty="0" smtClean="0"/>
              <a:t> acetate in multiple sclerosis and its potential for the development of new applications. Proc </a:t>
            </a:r>
            <a:r>
              <a:rPr lang="en-US" sz="1500" dirty="0" err="1" smtClean="0"/>
              <a:t>Natl</a:t>
            </a:r>
            <a:r>
              <a:rPr lang="en-US" sz="1500" dirty="0" smtClean="0"/>
              <a:t> </a:t>
            </a:r>
            <a:r>
              <a:rPr lang="en-US" sz="1500" dirty="0" err="1" smtClean="0"/>
              <a:t>Acad</a:t>
            </a:r>
            <a:r>
              <a:rPr lang="en-US" sz="1500" dirty="0" smtClean="0"/>
              <a:t> </a:t>
            </a:r>
            <a:r>
              <a:rPr lang="en-US" sz="1500" dirty="0" err="1" smtClean="0"/>
              <a:t>Sci</a:t>
            </a:r>
            <a:r>
              <a:rPr lang="en-US" sz="1500" dirty="0" smtClean="0"/>
              <a:t> U S A. 2004 Oct 5;101 </a:t>
            </a:r>
            <a:r>
              <a:rPr lang="en-US" sz="1500" dirty="0" err="1" smtClean="0"/>
              <a:t>Suppl</a:t>
            </a:r>
            <a:r>
              <a:rPr lang="en-US" sz="1500" dirty="0" smtClean="0"/>
              <a:t> 2:14593-8. </a:t>
            </a:r>
            <a:r>
              <a:rPr lang="en-US" sz="1500" dirty="0" err="1" smtClean="0"/>
              <a:t>Epub</a:t>
            </a:r>
            <a:r>
              <a:rPr lang="en-US" sz="1500" dirty="0" smtClean="0"/>
              <a:t> 2004 Sep 15. "</a:t>
            </a:r>
            <a:r>
              <a:rPr lang="en-US" sz="1500" dirty="0" err="1" smtClean="0"/>
              <a:t>Pubmed</a:t>
            </a:r>
            <a:r>
              <a:rPr lang="en-US" sz="1500" dirty="0" smtClean="0"/>
              <a:t>":http://</a:t>
            </a:r>
            <a:r>
              <a:rPr lang="en-US" sz="1500" dirty="0" smtClean="0"/>
              <a:t>www.ncbi.nlm.nih.gov/pubmed/15371592</a:t>
            </a:r>
          </a:p>
          <a:p>
            <a:pPr algn="just">
              <a:buFont typeface="Arial" pitchFamily="34" charset="0"/>
              <a:buChar char="•"/>
            </a:pPr>
            <a:r>
              <a:rPr lang="en-US" sz="1500" dirty="0" smtClean="0"/>
              <a:t>Francis </a:t>
            </a:r>
            <a:r>
              <a:rPr lang="en-US" sz="1500" dirty="0" smtClean="0"/>
              <a:t>DA: </a:t>
            </a:r>
            <a:r>
              <a:rPr lang="en-US" sz="1500" dirty="0" err="1" smtClean="0"/>
              <a:t>Glatiramer</a:t>
            </a:r>
            <a:r>
              <a:rPr lang="en-US" sz="1500" dirty="0" smtClean="0"/>
              <a:t> acetate (</a:t>
            </a:r>
            <a:r>
              <a:rPr lang="en-US" sz="1500" dirty="0" err="1" smtClean="0"/>
              <a:t>Copaxone</a:t>
            </a:r>
            <a:r>
              <a:rPr lang="en-US" sz="1500" dirty="0" smtClean="0"/>
              <a:t>). </a:t>
            </a:r>
            <a:r>
              <a:rPr lang="en-US" sz="1500" dirty="0" err="1" smtClean="0"/>
              <a:t>Int</a:t>
            </a:r>
            <a:r>
              <a:rPr lang="en-US" sz="1500" dirty="0" smtClean="0"/>
              <a:t> J </a:t>
            </a:r>
            <a:r>
              <a:rPr lang="en-US" sz="1500" dirty="0" err="1" smtClean="0"/>
              <a:t>Clin</a:t>
            </a:r>
            <a:r>
              <a:rPr lang="en-US" sz="1500" dirty="0" smtClean="0"/>
              <a:t> </a:t>
            </a:r>
            <a:r>
              <a:rPr lang="en-US" sz="1500" dirty="0" err="1" smtClean="0"/>
              <a:t>Pract</a:t>
            </a:r>
            <a:r>
              <a:rPr lang="en-US" sz="1500" dirty="0" smtClean="0"/>
              <a:t>. 2001 Jul-Aug;55(6):394-8. </a:t>
            </a:r>
            <a:endParaRPr lang="en-US" sz="1500" dirty="0" smtClean="0"/>
          </a:p>
          <a:p>
            <a:pPr algn="just"/>
            <a:r>
              <a:rPr lang="en-US" sz="1500" dirty="0" smtClean="0"/>
              <a:t>"</a:t>
            </a:r>
            <a:r>
              <a:rPr lang="en-US" sz="1500" dirty="0" err="1" smtClean="0"/>
              <a:t>Pubmed</a:t>
            </a:r>
            <a:r>
              <a:rPr lang="en-US" sz="1500" dirty="0" smtClean="0"/>
              <a:t>":http://</a:t>
            </a:r>
            <a:r>
              <a:rPr lang="en-US" sz="1500" dirty="0" smtClean="0"/>
              <a:t>www.ncbi.nlm.nih.gov/pubmed/11501229</a:t>
            </a:r>
          </a:p>
          <a:p>
            <a:pPr algn="just">
              <a:buFont typeface="Arial" pitchFamily="34" charset="0"/>
              <a:buChar char="•"/>
            </a:pPr>
            <a:r>
              <a:rPr lang="en-US" sz="1500" dirty="0" smtClean="0"/>
              <a:t>Li </a:t>
            </a:r>
            <a:r>
              <a:rPr lang="en-US" sz="1500" dirty="0" smtClean="0"/>
              <a:t>Q, Milo R, </a:t>
            </a:r>
            <a:r>
              <a:rPr lang="en-US" sz="1500" dirty="0" err="1" smtClean="0"/>
              <a:t>Panitch</a:t>
            </a:r>
            <a:r>
              <a:rPr lang="en-US" sz="1500" dirty="0" smtClean="0"/>
              <a:t> H, </a:t>
            </a:r>
            <a:r>
              <a:rPr lang="en-US" sz="1500" dirty="0" err="1" smtClean="0"/>
              <a:t>Swoveland</a:t>
            </a:r>
            <a:r>
              <a:rPr lang="en-US" sz="1500" dirty="0" smtClean="0"/>
              <a:t> P, </a:t>
            </a:r>
            <a:r>
              <a:rPr lang="en-US" sz="1500" dirty="0" err="1" smtClean="0"/>
              <a:t>Bever</a:t>
            </a:r>
            <a:r>
              <a:rPr lang="en-US" sz="1500" dirty="0" smtClean="0"/>
              <a:t> CT </a:t>
            </a:r>
            <a:r>
              <a:rPr lang="en-US" sz="1500" dirty="0" err="1" smtClean="0"/>
              <a:t>Jr</a:t>
            </a:r>
            <a:r>
              <a:rPr lang="en-US" sz="1500" dirty="0" smtClean="0"/>
              <a:t>: </a:t>
            </a:r>
            <a:r>
              <a:rPr lang="en-US" sz="1500" dirty="0" err="1" smtClean="0"/>
              <a:t>Glatiramer</a:t>
            </a:r>
            <a:r>
              <a:rPr lang="en-US" sz="1500" dirty="0" smtClean="0"/>
              <a:t> acetate blocks the activation of THP-1 cells by interferon-gamma. </a:t>
            </a:r>
            <a:r>
              <a:rPr lang="en-US" sz="1500" dirty="0" err="1" smtClean="0"/>
              <a:t>Eur</a:t>
            </a:r>
            <a:r>
              <a:rPr lang="en-US" sz="1500" dirty="0" smtClean="0"/>
              <a:t> J </a:t>
            </a:r>
            <a:r>
              <a:rPr lang="en-US" sz="1500" dirty="0" err="1" smtClean="0"/>
              <a:t>Pharmacol</a:t>
            </a:r>
            <a:r>
              <a:rPr lang="en-US" sz="1500" dirty="0" smtClean="0"/>
              <a:t>. 1998 Jan 26;342(2-3):303-10. </a:t>
            </a:r>
            <a:endParaRPr lang="en-US" sz="1500" dirty="0" smtClean="0"/>
          </a:p>
          <a:p>
            <a:pPr algn="just"/>
            <a:r>
              <a:rPr lang="en-US" sz="1500" dirty="0" smtClean="0"/>
              <a:t>"</a:t>
            </a:r>
            <a:r>
              <a:rPr lang="en-US" sz="1500" dirty="0" err="1" smtClean="0"/>
              <a:t>Pubmed</a:t>
            </a:r>
            <a:r>
              <a:rPr lang="en-US" sz="1500" dirty="0" smtClean="0"/>
              <a:t>":http://www.ncbi.nlm.nih.gov/pubmed/9548401</a:t>
            </a:r>
            <a:endParaRPr lang="en-US" sz="1500" dirty="0" smtClean="0"/>
          </a:p>
        </p:txBody>
      </p:sp>
      <p:sp>
        <p:nvSpPr>
          <p:cNvPr id="22" name="Title 1"/>
          <p:cNvSpPr txBox="1">
            <a:spLocks/>
          </p:cNvSpPr>
          <p:nvPr/>
        </p:nvSpPr>
        <p:spPr>
          <a:xfrm>
            <a:off x="457200" y="3124200"/>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Brands</a:t>
            </a:r>
            <a:r>
              <a:rPr kumimoji="0" lang="en-US" sz="1800" b="1" i="0" u="none" strike="noStrike" kern="1200" cap="none" spc="0" normalizeH="0" noProof="0" dirty="0" smtClean="0">
                <a:ln>
                  <a:noFill/>
                </a:ln>
                <a:solidFill>
                  <a:schemeClr val="tx1"/>
                </a:solidFill>
                <a:effectLst/>
                <a:uLnTx/>
                <a:uFillTx/>
                <a:latin typeface="+mj-lt"/>
                <a:ea typeface="+mj-ea"/>
                <a:cs typeface="+mj-cs"/>
              </a:rPr>
              <a:t> </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3" name="Content Placeholder 2"/>
          <p:cNvSpPr txBox="1">
            <a:spLocks/>
          </p:cNvSpPr>
          <p:nvPr/>
        </p:nvSpPr>
        <p:spPr>
          <a:xfrm>
            <a:off x="457200" y="3505200"/>
            <a:ext cx="8229600" cy="381000"/>
          </a:xfrm>
          <a:prstGeom prst="rect">
            <a:avLst/>
          </a:prstGeom>
        </p:spPr>
        <p:txBody>
          <a:bodyPr vert="horz" lIns="91440" tIns="45720" rIns="91440" bIns="45720" rtlCol="0">
            <a:noAutofit/>
          </a:bodyPr>
          <a:lstStyle/>
          <a:p>
            <a:pPr algn="just">
              <a:spcBef>
                <a:spcPct val="20000"/>
              </a:spcBef>
            </a:pPr>
            <a:r>
              <a:rPr lang="en-US" sz="1500" dirty="0" smtClean="0"/>
              <a:t>COPAXONE – </a:t>
            </a:r>
            <a:r>
              <a:rPr lang="en-US" sz="1500" dirty="0" err="1" smtClean="0"/>
              <a:t>Teva</a:t>
            </a:r>
            <a:r>
              <a:rPr lang="en-US" sz="1500" dirty="0" smtClean="0"/>
              <a:t> Neurosciences</a:t>
            </a:r>
            <a:endParaRPr lang="en-US" sz="15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381000" y="3276600"/>
            <a:ext cx="8229600" cy="1905000"/>
          </a:xfrm>
          <a:prstGeom prst="rect">
            <a:avLst/>
          </a:prstGeom>
        </p:spPr>
        <p:txBody>
          <a:bodyPr vert="horz" lIns="91440" tIns="45720" rIns="91440" bIns="45720" rtlCol="0">
            <a:noAutofit/>
          </a:bodyPr>
          <a:lstStyle/>
          <a:p>
            <a:pPr algn="just">
              <a:spcBef>
                <a:spcPct val="20000"/>
              </a:spcBef>
            </a:pPr>
            <a:endParaRPr lang="en-US" sz="1500" dirty="0" smtClean="0"/>
          </a:p>
        </p:txBody>
      </p:sp>
      <p:sp>
        <p:nvSpPr>
          <p:cNvPr id="14" name="Content Placeholder 2"/>
          <p:cNvSpPr txBox="1">
            <a:spLocks/>
          </p:cNvSpPr>
          <p:nvPr/>
        </p:nvSpPr>
        <p:spPr>
          <a:xfrm>
            <a:off x="304800" y="533400"/>
            <a:ext cx="8229600" cy="1447800"/>
          </a:xfrm>
          <a:prstGeom prst="rect">
            <a:avLst/>
          </a:prstGeom>
        </p:spPr>
        <p:txBody>
          <a:bodyPr vert="horz" lIns="91440" tIns="45720" rIns="91440" bIns="45720" rtlCol="0">
            <a:noAutofit/>
          </a:bodyPr>
          <a:lstStyle/>
          <a:p>
            <a:pPr algn="just">
              <a:spcBef>
                <a:spcPct val="20000"/>
              </a:spcBef>
            </a:pPr>
            <a:r>
              <a:rPr lang="en-US" sz="1500" dirty="0" err="1" smtClean="0"/>
              <a:t>Glatiramer</a:t>
            </a:r>
            <a:r>
              <a:rPr lang="en-US" sz="1500" dirty="0" smtClean="0"/>
              <a:t> acetate, the active ingredient of COPAXONE, consists of the acetate salts of synthetic polypeptides, containing four naturally </a:t>
            </a:r>
            <a:r>
              <a:rPr lang="en-US" sz="1500" dirty="0" err="1" smtClean="0"/>
              <a:t>occurringamino</a:t>
            </a:r>
            <a:r>
              <a:rPr lang="en-US" sz="1500" dirty="0" smtClean="0"/>
              <a:t> acids: L-</a:t>
            </a:r>
            <a:r>
              <a:rPr lang="en-US" sz="1500" dirty="0" err="1" smtClean="0"/>
              <a:t>glutamic</a:t>
            </a:r>
            <a:r>
              <a:rPr lang="en-US" sz="1500" dirty="0" smtClean="0"/>
              <a:t> acid, L-</a:t>
            </a:r>
            <a:r>
              <a:rPr lang="en-US" sz="1500" dirty="0" err="1" smtClean="0"/>
              <a:t>alanine</a:t>
            </a:r>
            <a:r>
              <a:rPr lang="en-US" sz="1500" dirty="0" smtClean="0"/>
              <a:t>, L-tyrosine, and L-lysine with an average molar fraction of 0.141, 0.427, 0.095, and 0.338, respectively. The average molecular weight of </a:t>
            </a:r>
            <a:r>
              <a:rPr lang="en-US" sz="1500" dirty="0" err="1" smtClean="0"/>
              <a:t>glatiramer</a:t>
            </a:r>
            <a:r>
              <a:rPr lang="en-US" sz="1500" dirty="0" smtClean="0"/>
              <a:t> acetate is 5,000 – 9,000 </a:t>
            </a:r>
            <a:r>
              <a:rPr lang="en-US" sz="1500" dirty="0" err="1" smtClean="0"/>
              <a:t>daltons</a:t>
            </a:r>
            <a:r>
              <a:rPr lang="en-US" sz="1500" dirty="0" smtClean="0"/>
              <a:t>. </a:t>
            </a:r>
            <a:r>
              <a:rPr lang="en-US" sz="1500" dirty="0" err="1" smtClean="0"/>
              <a:t>Glatiramer</a:t>
            </a:r>
            <a:r>
              <a:rPr lang="en-US" sz="1500" dirty="0" smtClean="0"/>
              <a:t> acetate is identified by specific antibodies. COPAXONE is a clear, colorless to slightly yellow, sterile, </a:t>
            </a:r>
            <a:r>
              <a:rPr lang="en-US" sz="1500" dirty="0" err="1" smtClean="0"/>
              <a:t>nonpyrogenic</a:t>
            </a:r>
            <a:r>
              <a:rPr lang="en-US" sz="1500" dirty="0" smtClean="0"/>
              <a:t> </a:t>
            </a:r>
            <a:r>
              <a:rPr lang="en-US" sz="1500" dirty="0" smtClean="0"/>
              <a:t>solution</a:t>
            </a:r>
            <a:r>
              <a:rPr lang="en-US" sz="1500" dirty="0" smtClean="0"/>
              <a:t> </a:t>
            </a:r>
            <a:r>
              <a:rPr lang="en-US" sz="1500" dirty="0" smtClean="0"/>
              <a:t>to be administered  as subcutaneous injection</a:t>
            </a:r>
            <a:endParaRPr lang="en-US" sz="1500" dirty="0" smtClean="0"/>
          </a:p>
        </p:txBody>
      </p:sp>
      <p:sp>
        <p:nvSpPr>
          <p:cNvPr id="15" name="Title 1"/>
          <p:cNvSpPr txBox="1">
            <a:spLocks/>
          </p:cNvSpPr>
          <p:nvPr/>
        </p:nvSpPr>
        <p:spPr>
          <a:xfrm>
            <a:off x="304800" y="24384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Formulation</a:t>
            </a:r>
          </a:p>
        </p:txBody>
      </p:sp>
      <p:sp>
        <p:nvSpPr>
          <p:cNvPr id="16" name="Content Placeholder 2"/>
          <p:cNvSpPr txBox="1">
            <a:spLocks/>
          </p:cNvSpPr>
          <p:nvPr/>
        </p:nvSpPr>
        <p:spPr>
          <a:xfrm>
            <a:off x="304800" y="2743200"/>
            <a:ext cx="8229600" cy="533400"/>
          </a:xfrm>
          <a:prstGeom prst="rect">
            <a:avLst/>
          </a:prstGeom>
        </p:spPr>
        <p:txBody>
          <a:bodyPr vert="horz" lIns="91440" tIns="45720" rIns="91440" bIns="45720" rtlCol="0">
            <a:noAutofit/>
          </a:bodyPr>
          <a:lstStyle/>
          <a:p>
            <a:pPr algn="just">
              <a:spcBef>
                <a:spcPct val="20000"/>
              </a:spcBef>
            </a:pPr>
            <a:r>
              <a:rPr lang="en-US" sz="1500" dirty="0" smtClean="0"/>
              <a:t>Each 1 </a:t>
            </a:r>
            <a:r>
              <a:rPr lang="en-US" sz="1500" dirty="0" err="1" smtClean="0"/>
              <a:t>mL</a:t>
            </a:r>
            <a:r>
              <a:rPr lang="en-US" sz="1500" dirty="0" smtClean="0"/>
              <a:t> of COPAXONE solution contains 20 mg or 40 mg of </a:t>
            </a:r>
            <a:r>
              <a:rPr lang="en-US" sz="1500" dirty="0" err="1" smtClean="0"/>
              <a:t>glatiramer</a:t>
            </a:r>
            <a:r>
              <a:rPr lang="en-US" sz="1500" dirty="0" smtClean="0"/>
              <a:t> acetate and the following inactive ingredient: 40 mg of </a:t>
            </a:r>
            <a:r>
              <a:rPr lang="en-US" sz="1500" dirty="0" err="1" smtClean="0"/>
              <a:t>mannitol</a:t>
            </a:r>
            <a:r>
              <a:rPr lang="en-US" sz="1500" dirty="0" smtClean="0"/>
              <a:t>. The pH of the solutions is approximately 5.5 to 7.0.</a:t>
            </a:r>
            <a:endParaRPr lang="en-US" sz="1500" dirty="0" smtClean="0"/>
          </a:p>
        </p:txBody>
      </p:sp>
      <p:sp>
        <p:nvSpPr>
          <p:cNvPr id="19" name="Title 1"/>
          <p:cNvSpPr txBox="1">
            <a:spLocks/>
          </p:cNvSpPr>
          <p:nvPr/>
        </p:nvSpPr>
        <p:spPr>
          <a:xfrm>
            <a:off x="304800" y="3170238"/>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Used/Prescribed</a:t>
            </a:r>
            <a:r>
              <a:rPr kumimoji="0" lang="en-US" sz="1600" b="1" i="0" u="none" strike="noStrike" kern="1200" cap="none" spc="0" normalizeH="0" noProof="0" dirty="0" smtClean="0">
                <a:ln>
                  <a:noFill/>
                </a:ln>
                <a:solidFill>
                  <a:schemeClr val="tx1"/>
                </a:solidFill>
                <a:effectLst/>
                <a:uLnTx/>
                <a:uFillTx/>
                <a:latin typeface="+mj-lt"/>
                <a:ea typeface="+mj-ea"/>
                <a:cs typeface="+mj-cs"/>
              </a:rPr>
              <a:t>  for</a:t>
            </a:r>
            <a:endParaRPr kumimoji="0" lang="en-US" sz="16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0" name="Content Placeholder 2"/>
          <p:cNvSpPr txBox="1">
            <a:spLocks/>
          </p:cNvSpPr>
          <p:nvPr/>
        </p:nvSpPr>
        <p:spPr>
          <a:xfrm>
            <a:off x="304800" y="3505200"/>
            <a:ext cx="8229600" cy="304800"/>
          </a:xfrm>
          <a:prstGeom prst="rect">
            <a:avLst/>
          </a:prstGeom>
        </p:spPr>
        <p:txBody>
          <a:bodyPr vert="horz" lIns="91440" tIns="45720" rIns="91440" bIns="45720" rtlCol="0">
            <a:noAutofit/>
          </a:bodyPr>
          <a:lstStyle/>
          <a:p>
            <a:pPr algn="just">
              <a:spcBef>
                <a:spcPct val="20000"/>
              </a:spcBef>
            </a:pPr>
            <a:r>
              <a:rPr lang="en-US" sz="1500" dirty="0" smtClean="0"/>
              <a:t>COPAXONE is indicated for the treatment of patients with relapsing forms of multiple sclerosis</a:t>
            </a:r>
            <a:endParaRPr lang="en-US" sz="1500" dirty="0" smtClean="0"/>
          </a:p>
        </p:txBody>
      </p:sp>
      <p:sp>
        <p:nvSpPr>
          <p:cNvPr id="21" name="Title 1"/>
          <p:cNvSpPr txBox="1">
            <a:spLocks/>
          </p:cNvSpPr>
          <p:nvPr/>
        </p:nvSpPr>
        <p:spPr>
          <a:xfrm>
            <a:off x="304800" y="37338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Dosage</a:t>
            </a:r>
          </a:p>
        </p:txBody>
      </p:sp>
      <p:sp>
        <p:nvSpPr>
          <p:cNvPr id="22" name="Content Placeholder 2"/>
          <p:cNvSpPr txBox="1">
            <a:spLocks/>
          </p:cNvSpPr>
          <p:nvPr/>
        </p:nvSpPr>
        <p:spPr>
          <a:xfrm>
            <a:off x="304800" y="4038600"/>
            <a:ext cx="8229600" cy="533400"/>
          </a:xfrm>
          <a:prstGeom prst="rect">
            <a:avLst/>
          </a:prstGeom>
        </p:spPr>
        <p:txBody>
          <a:bodyPr vert="horz" lIns="91440" tIns="45720" rIns="91440" bIns="45720" rtlCol="0">
            <a:noAutofit/>
          </a:bodyPr>
          <a:lstStyle/>
          <a:p>
            <a:pPr algn="just">
              <a:spcBef>
                <a:spcPct val="20000"/>
              </a:spcBef>
            </a:pPr>
            <a:r>
              <a:rPr lang="en-US" sz="1500" dirty="0" smtClean="0"/>
              <a:t>COPAXONE 20 mg per </a:t>
            </a:r>
            <a:r>
              <a:rPr lang="en-US" sz="1500" dirty="0" err="1" smtClean="0"/>
              <a:t>mL</a:t>
            </a:r>
            <a:r>
              <a:rPr lang="en-US" sz="1500" dirty="0" smtClean="0"/>
              <a:t>: administer once per day or COPAXONE 40 mg per </a:t>
            </a:r>
            <a:r>
              <a:rPr lang="en-US" sz="1500" dirty="0" err="1" smtClean="0"/>
              <a:t>mL</a:t>
            </a:r>
            <a:r>
              <a:rPr lang="en-US" sz="1500" dirty="0" smtClean="0"/>
              <a:t>: administer three times per week and at least 48 hours apart</a:t>
            </a:r>
            <a:endParaRPr lang="en-US" sz="1500" dirty="0" smtClean="0"/>
          </a:p>
        </p:txBody>
      </p:sp>
      <p:sp>
        <p:nvSpPr>
          <p:cNvPr id="23" name="Title 1"/>
          <p:cNvSpPr txBox="1">
            <a:spLocks/>
          </p:cNvSpPr>
          <p:nvPr/>
        </p:nvSpPr>
        <p:spPr>
          <a:xfrm>
            <a:off x="304800" y="4525962"/>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Contraindications</a:t>
            </a:r>
          </a:p>
        </p:txBody>
      </p:sp>
      <p:sp>
        <p:nvSpPr>
          <p:cNvPr id="24" name="Content Placeholder 2"/>
          <p:cNvSpPr txBox="1">
            <a:spLocks/>
          </p:cNvSpPr>
          <p:nvPr/>
        </p:nvSpPr>
        <p:spPr>
          <a:xfrm>
            <a:off x="304800" y="4830762"/>
            <a:ext cx="8229600" cy="274638"/>
          </a:xfrm>
          <a:prstGeom prst="rect">
            <a:avLst/>
          </a:prstGeom>
        </p:spPr>
        <p:txBody>
          <a:bodyPr vert="horz" lIns="91440" tIns="45720" rIns="91440" bIns="45720" rtlCol="0">
            <a:noAutofit/>
          </a:bodyPr>
          <a:lstStyle/>
          <a:p>
            <a:pPr algn="just">
              <a:spcBef>
                <a:spcPct val="20000"/>
              </a:spcBef>
            </a:pPr>
            <a:r>
              <a:rPr lang="en-US" sz="1500" dirty="0" smtClean="0"/>
              <a:t>COPAXONE is contraindicated in patients with known hypersensitivity to </a:t>
            </a:r>
            <a:r>
              <a:rPr lang="en-US" sz="1500" dirty="0" err="1" smtClean="0"/>
              <a:t>glatiramer</a:t>
            </a:r>
            <a:r>
              <a:rPr lang="en-US" sz="1500" dirty="0" smtClean="0"/>
              <a:t> acetate or </a:t>
            </a:r>
            <a:r>
              <a:rPr lang="en-US" sz="1500" dirty="0" err="1" smtClean="0"/>
              <a:t>mannitol</a:t>
            </a:r>
            <a:r>
              <a:rPr lang="en-US" sz="1500" dirty="0" smtClean="0"/>
              <a:t>.</a:t>
            </a:r>
            <a:endParaRPr lang="en-US" sz="1500" dirty="0" smtClean="0"/>
          </a:p>
        </p:txBody>
      </p:sp>
      <p:sp>
        <p:nvSpPr>
          <p:cNvPr id="25" name="Title 1"/>
          <p:cNvSpPr txBox="1">
            <a:spLocks/>
          </p:cNvSpPr>
          <p:nvPr/>
        </p:nvSpPr>
        <p:spPr>
          <a:xfrm>
            <a:off x="304800" y="19050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Chemical  Name</a:t>
            </a:r>
          </a:p>
        </p:txBody>
      </p:sp>
      <p:sp>
        <p:nvSpPr>
          <p:cNvPr id="26" name="Content Placeholder 2"/>
          <p:cNvSpPr txBox="1">
            <a:spLocks/>
          </p:cNvSpPr>
          <p:nvPr/>
        </p:nvSpPr>
        <p:spPr>
          <a:xfrm>
            <a:off x="304800" y="2209800"/>
            <a:ext cx="8229600" cy="304800"/>
          </a:xfrm>
          <a:prstGeom prst="rect">
            <a:avLst/>
          </a:prstGeom>
        </p:spPr>
        <p:txBody>
          <a:bodyPr vert="horz" lIns="91440" tIns="45720" rIns="91440" bIns="45720" rtlCol="0">
            <a:noAutofit/>
          </a:bodyPr>
          <a:lstStyle/>
          <a:p>
            <a:pPr algn="just">
              <a:spcBef>
                <a:spcPct val="20000"/>
              </a:spcBef>
            </a:pPr>
            <a:r>
              <a:rPr lang="en-US" sz="1500" dirty="0" smtClean="0"/>
              <a:t>L-</a:t>
            </a:r>
            <a:r>
              <a:rPr lang="en-US" sz="1500" dirty="0" err="1" smtClean="0"/>
              <a:t>glutamic</a:t>
            </a:r>
            <a:r>
              <a:rPr lang="en-US" sz="1500" dirty="0" smtClean="0"/>
              <a:t> acid polymer with L-</a:t>
            </a:r>
            <a:r>
              <a:rPr lang="en-US" sz="1500" dirty="0" err="1" smtClean="0"/>
              <a:t>alanine</a:t>
            </a:r>
            <a:r>
              <a:rPr lang="en-US" sz="1500" dirty="0" smtClean="0"/>
              <a:t>, L-lysine and L-tyrosine, acetate (salt)</a:t>
            </a:r>
            <a:endParaRPr lang="en-US" sz="1500" dirty="0" smtClean="0"/>
          </a:p>
        </p:txBody>
      </p:sp>
      <p:sp>
        <p:nvSpPr>
          <p:cNvPr id="17" name="Title 1"/>
          <p:cNvSpPr txBox="1">
            <a:spLocks/>
          </p:cNvSpPr>
          <p:nvPr/>
        </p:nvSpPr>
        <p:spPr>
          <a:xfrm>
            <a:off x="304800" y="228600"/>
            <a:ext cx="3200400" cy="411162"/>
          </a:xfrm>
          <a:prstGeom prst="rect">
            <a:avLst/>
          </a:prstGeom>
        </p:spPr>
        <p:txBody>
          <a:bodyPr vert="horz" lIns="91440" tIns="45720" rIns="91440" bIns="45720" rtlCol="0" anchor="ctr">
            <a:normAutofit/>
          </a:bodyPr>
          <a:lstStyle/>
          <a:p>
            <a:pPr lvl="0">
              <a:spcBef>
                <a:spcPct val="0"/>
              </a:spcBef>
            </a:pPr>
            <a:r>
              <a:rPr kumimoji="0" lang="en-US" b="1" i="0" u="none" strike="noStrike" kern="1200" cap="none" spc="0" normalizeH="0" baseline="0" noProof="0" dirty="0" err="1" smtClean="0">
                <a:ln>
                  <a:noFill/>
                </a:ln>
                <a:solidFill>
                  <a:schemeClr val="tx1"/>
                </a:solidFill>
                <a:effectLst/>
                <a:uLnTx/>
                <a:uFillTx/>
                <a:latin typeface="+mj-lt"/>
                <a:ea typeface="+mj-ea"/>
                <a:cs typeface="+mj-cs"/>
              </a:rPr>
              <a:t>Copaxone</a:t>
            </a:r>
            <a:endParaRPr kumimoji="0" lang="en-US"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8" name="Title 1"/>
          <p:cNvSpPr txBox="1">
            <a:spLocks/>
          </p:cNvSpPr>
          <p:nvPr/>
        </p:nvSpPr>
        <p:spPr>
          <a:xfrm>
            <a:off x="304800" y="50292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Side- effects</a:t>
            </a:r>
          </a:p>
        </p:txBody>
      </p:sp>
      <p:sp>
        <p:nvSpPr>
          <p:cNvPr id="27" name="Content Placeholder 2"/>
          <p:cNvSpPr txBox="1">
            <a:spLocks/>
          </p:cNvSpPr>
          <p:nvPr/>
        </p:nvSpPr>
        <p:spPr>
          <a:xfrm>
            <a:off x="304800" y="5334000"/>
            <a:ext cx="8229600" cy="762000"/>
          </a:xfrm>
          <a:prstGeom prst="rect">
            <a:avLst/>
          </a:prstGeom>
        </p:spPr>
        <p:txBody>
          <a:bodyPr vert="horz" lIns="91440" tIns="45720" rIns="91440" bIns="45720" rtlCol="0">
            <a:noAutofit/>
          </a:bodyPr>
          <a:lstStyle/>
          <a:p>
            <a:pPr algn="just">
              <a:spcBef>
                <a:spcPct val="20000"/>
              </a:spcBef>
            </a:pPr>
            <a:r>
              <a:rPr lang="en-US" sz="1500" dirty="0" err="1" smtClean="0"/>
              <a:t>Lymphadenopathy</a:t>
            </a:r>
            <a:r>
              <a:rPr lang="en-US" sz="1500" dirty="0" smtClean="0"/>
              <a:t>, Palpitations, Tachycardia, Eye Disorder, Nausea, Vomiting, </a:t>
            </a:r>
            <a:r>
              <a:rPr lang="en-US" sz="1500" dirty="0" err="1" smtClean="0"/>
              <a:t>Dysphagia</a:t>
            </a:r>
            <a:r>
              <a:rPr lang="en-US" sz="1500" dirty="0" smtClean="0"/>
              <a:t>, Asthenia, Pain, Edema, Local Reaction, Chills, Hypersensitivity, Infection, Influenza, Rhinitis, Bronchitis, Weight Increased, Benign Neoplasm of Skin, </a:t>
            </a:r>
            <a:r>
              <a:rPr lang="en-US" sz="1500" dirty="0" err="1" smtClean="0"/>
              <a:t>Laryngospasm</a:t>
            </a:r>
            <a:r>
              <a:rPr lang="en-US" sz="1500" dirty="0" smtClean="0"/>
              <a:t>, </a:t>
            </a:r>
            <a:r>
              <a:rPr lang="en-US" sz="1500" dirty="0" err="1" smtClean="0"/>
              <a:t>Dyspnea</a:t>
            </a:r>
            <a:r>
              <a:rPr lang="en-US" sz="1500" dirty="0" smtClean="0"/>
              <a:t>, </a:t>
            </a:r>
            <a:r>
              <a:rPr lang="en-US" sz="1500" dirty="0" smtClean="0"/>
              <a:t>cough</a:t>
            </a:r>
            <a:endParaRPr lang="en-US" sz="15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28600" y="14478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References</a:t>
            </a:r>
          </a:p>
        </p:txBody>
      </p:sp>
      <p:sp>
        <p:nvSpPr>
          <p:cNvPr id="9" name="Content Placeholder 2"/>
          <p:cNvSpPr txBox="1">
            <a:spLocks/>
          </p:cNvSpPr>
          <p:nvPr/>
        </p:nvSpPr>
        <p:spPr>
          <a:xfrm>
            <a:off x="228600" y="1752600"/>
            <a:ext cx="8229600" cy="838200"/>
          </a:xfrm>
          <a:prstGeom prst="rect">
            <a:avLst/>
          </a:prstGeom>
        </p:spPr>
        <p:txBody>
          <a:bodyPr vert="horz" lIns="91440" tIns="45720" rIns="91440" bIns="45720" rtlCol="0">
            <a:noAutofit/>
          </a:bodyPr>
          <a:lstStyle/>
          <a:p>
            <a:pPr marL="342900" indent="-342900" algn="just">
              <a:spcBef>
                <a:spcPct val="20000"/>
              </a:spcBef>
              <a:buAutoNum type="arabicPeriod"/>
            </a:pPr>
            <a:r>
              <a:rPr lang="en-US" sz="1500" dirty="0" smtClean="0"/>
              <a:t>http://dailymed.nlm.nih.gov/dailymed/drugInfo.cfm?setid=aa88f583-4f5f-433b-80b4-1f4c9fb28357 </a:t>
            </a:r>
            <a:endParaRPr lang="en-US" sz="1500" dirty="0" smtClean="0"/>
          </a:p>
          <a:p>
            <a:pPr marL="342900" indent="-342900" algn="just">
              <a:spcBef>
                <a:spcPct val="20000"/>
              </a:spcBef>
              <a:buAutoNum type="arabicPeriod"/>
            </a:pPr>
            <a:r>
              <a:rPr lang="en-US" sz="1500" dirty="0" smtClean="0"/>
              <a:t>http</a:t>
            </a:r>
            <a:r>
              <a:rPr lang="en-US" sz="1500" dirty="0" smtClean="0"/>
              <a:t>://www.rxlist.com/copaxone-drug.htm</a:t>
            </a:r>
            <a:endParaRPr lang="en-US" sz="1500" dirty="0" smtClean="0"/>
          </a:p>
        </p:txBody>
      </p:sp>
      <p:sp>
        <p:nvSpPr>
          <p:cNvPr id="10" name="Rectangle 9"/>
          <p:cNvSpPr/>
          <p:nvPr/>
        </p:nvSpPr>
        <p:spPr>
          <a:xfrm>
            <a:off x="228600" y="228600"/>
            <a:ext cx="1905000" cy="338554"/>
          </a:xfrm>
          <a:prstGeom prst="rect">
            <a:avLst/>
          </a:prstGeom>
        </p:spPr>
        <p:txBody>
          <a:bodyPr wrap="square">
            <a:spAutoFit/>
          </a:bodyPr>
          <a:lstStyle/>
          <a:p>
            <a:r>
              <a:rPr lang="en-US" sz="1600" b="1" dirty="0" smtClean="0"/>
              <a:t>Drug Interactions</a:t>
            </a:r>
            <a:endParaRPr lang="en-US" sz="1600" b="1" dirty="0"/>
          </a:p>
        </p:txBody>
      </p:sp>
      <p:sp>
        <p:nvSpPr>
          <p:cNvPr id="11" name="Content Placeholder 2"/>
          <p:cNvSpPr txBox="1">
            <a:spLocks/>
          </p:cNvSpPr>
          <p:nvPr/>
        </p:nvSpPr>
        <p:spPr>
          <a:xfrm>
            <a:off x="228600" y="533400"/>
            <a:ext cx="8229600" cy="762000"/>
          </a:xfrm>
          <a:prstGeom prst="rect">
            <a:avLst/>
          </a:prstGeom>
        </p:spPr>
        <p:txBody>
          <a:bodyPr vert="horz" lIns="91440" tIns="45720" rIns="91440" bIns="45720" rtlCol="0">
            <a:noAutofit/>
          </a:bodyPr>
          <a:lstStyle/>
          <a:p>
            <a:pPr algn="just">
              <a:spcBef>
                <a:spcPct val="20000"/>
              </a:spcBef>
            </a:pPr>
            <a:r>
              <a:rPr lang="en-US" sz="1500" dirty="0" smtClean="0"/>
              <a:t>Interactions </a:t>
            </a:r>
            <a:r>
              <a:rPr lang="en-US" sz="1500" dirty="0" smtClean="0"/>
              <a:t>between COPAXONE and other drugs have not been fully evaluated. Results from existing clinical trials do not suggest any significant interactions of COPAXONE with therapies commonly used in MS patients, including the concurrent use of corticosteroids for up to 28 days. COPAXONE has not been formally evaluated in combination with </a:t>
            </a:r>
            <a:r>
              <a:rPr lang="en-US" sz="1500" dirty="0" err="1" smtClean="0"/>
              <a:t>interferonbeta</a:t>
            </a:r>
            <a:r>
              <a:rPr lang="en-US" sz="1500" dirty="0" smtClean="0"/>
              <a:t>.</a:t>
            </a:r>
            <a:endParaRPr lang="en-US" sz="15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1548</TotalTime>
  <Words>823</Words>
  <Application>Microsoft Office PowerPoint</Application>
  <PresentationFormat>On-screen Show (4:3)</PresentationFormat>
  <Paragraphs>46</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Glatiramer Acetate (DB05259) Approved and Investigational Drug</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 (DB00001) Approved Drug</dc:title>
  <dc:creator>abc</dc:creator>
  <cp:lastModifiedBy>abc</cp:lastModifiedBy>
  <cp:revision>161</cp:revision>
  <dcterms:created xsi:type="dcterms:W3CDTF">2014-12-19T08:52:54Z</dcterms:created>
  <dcterms:modified xsi:type="dcterms:W3CDTF">2015-01-15T04:42:47Z</dcterms:modified>
</cp:coreProperties>
</file>